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7" r:id="rId2"/>
    <p:sldId id="408" r:id="rId3"/>
    <p:sldId id="418" r:id="rId4"/>
    <p:sldId id="412" r:id="rId5"/>
    <p:sldId id="423" r:id="rId6"/>
    <p:sldId id="419" r:id="rId7"/>
    <p:sldId id="426" r:id="rId8"/>
    <p:sldId id="420" r:id="rId9"/>
    <p:sldId id="373" r:id="rId10"/>
    <p:sldId id="421" r:id="rId11"/>
    <p:sldId id="424" r:id="rId12"/>
    <p:sldId id="425" r:id="rId13"/>
    <p:sldId id="303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D40"/>
    <a:srgbClr val="C5A984"/>
    <a:srgbClr val="755D4C"/>
    <a:srgbClr val="9C7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9425" autoAdjust="0"/>
  </p:normalViewPr>
  <p:slideViewPr>
    <p:cSldViewPr snapToGrid="0">
      <p:cViewPr varScale="1">
        <p:scale>
          <a:sx n="122" d="100"/>
          <a:sy n="122" d="100"/>
        </p:scale>
        <p:origin x="42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3C8D6-D5D1-4A53-A880-4C7DECFED701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41A63-B930-4384-B81B-C0EDA34DA0E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6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81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28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85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6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735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36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41A63-B930-4384-B81B-C0EDA34DA0E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80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252B5-9CCF-4A8C-980E-C2539288C273}" type="datetimeFigureOut">
              <a:rPr lang="fr-FR" smtClean="0"/>
              <a:t>20/09/2022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A5FC-E583-4AEE-A992-93381C83705B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www.uibk.ac.at/projects/noscemu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aaffe.cahal@orange.fr" TargetMode="External"/><Relationship Id="rId2" Type="http://schemas.openxmlformats.org/officeDocument/2006/relationships/hyperlink" Target="mailto:ana.chambat@gmail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702865" y="3510702"/>
            <a:ext cx="623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/>
              <a:t>Quand les humanités numériques rencontrent la dictionnairique : la reconnaissance automatique de caractères entre approche industrielle et approche spécialisée</a:t>
            </a:r>
            <a:endParaRPr lang="fr-FR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807385" y="5615182"/>
            <a:ext cx="10479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>
                <a:solidFill>
                  <a:srgbClr val="755D4C"/>
                </a:solidFill>
              </a:rPr>
              <a:t>Anaïs </a:t>
            </a:r>
            <a:r>
              <a:rPr lang="fr-FR" sz="2100" b="1" cap="small" dirty="0">
                <a:solidFill>
                  <a:srgbClr val="755D4C"/>
                </a:solidFill>
              </a:rPr>
              <a:t>Chambat</a:t>
            </a:r>
            <a:r>
              <a:rPr lang="fr-FR" sz="2100" dirty="0">
                <a:solidFill>
                  <a:srgbClr val="413D40"/>
                </a:solidFill>
              </a:rPr>
              <a:t>,</a:t>
            </a:r>
            <a:r>
              <a:rPr lang="fr-FR" sz="2100" dirty="0">
                <a:solidFill>
                  <a:srgbClr val="755D4C"/>
                </a:solidFill>
              </a:rPr>
              <a:t> </a:t>
            </a:r>
            <a:r>
              <a:rPr lang="fr-FR" sz="2100" dirty="0">
                <a:solidFill>
                  <a:srgbClr val="413D40"/>
                </a:solidFill>
              </a:rPr>
              <a:t>cheffe de projet (Université Paris Cité, DGDBM, BIU Santé – pôle Médecine)</a:t>
            </a:r>
          </a:p>
          <a:p>
            <a:r>
              <a:rPr lang="fr-FR" sz="2100" b="1" dirty="0" err="1">
                <a:solidFill>
                  <a:srgbClr val="755D4C"/>
                </a:solidFill>
              </a:rPr>
              <a:t>Cahal</a:t>
            </a:r>
            <a:r>
              <a:rPr lang="fr-FR" sz="2100" b="1" dirty="0">
                <a:solidFill>
                  <a:srgbClr val="755D4C"/>
                </a:solidFill>
              </a:rPr>
              <a:t> </a:t>
            </a:r>
            <a:r>
              <a:rPr lang="fr-FR" sz="2100" b="1" cap="small" dirty="0">
                <a:solidFill>
                  <a:srgbClr val="755D4C"/>
                </a:solidFill>
              </a:rPr>
              <a:t>Taaffe</a:t>
            </a:r>
            <a:r>
              <a:rPr lang="fr-FR" sz="2100" dirty="0">
                <a:solidFill>
                  <a:srgbClr val="413D40"/>
                </a:solidFill>
              </a:rPr>
              <a:t>, chercheur en histoire byzantine et en humanités numériques (Lyon)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96000" y="1353188"/>
            <a:ext cx="544390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00" dirty="0">
                <a:solidFill>
                  <a:srgbClr val="413D40"/>
                </a:solidFill>
              </a:rPr>
              <a:t>Autour du Métadictionnaire médical multilingue de la bibliothèque numérique Medica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– 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Maison de la recherche, Paris</a:t>
            </a:r>
          </a:p>
          <a:p>
            <a:pPr algn="ctr"/>
            <a:r>
              <a:rPr lang="fr-FR" sz="2100" dirty="0">
                <a:solidFill>
                  <a:srgbClr val="413D40"/>
                </a:solidFill>
              </a:rPr>
              <a:t>23 septembre 2022, 10h-10h30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C63DC5-2096-44FD-A424-3BA26C57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96" y="194738"/>
            <a:ext cx="2256753" cy="720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5B02F97-0513-4424-89DE-354AF5F4B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44" y="162027"/>
            <a:ext cx="1946152" cy="7418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1613857-4E21-4602-BDCD-AEA8C976EC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4" r="14684"/>
          <a:stretch/>
        </p:blipFill>
        <p:spPr>
          <a:xfrm>
            <a:off x="254851" y="297618"/>
            <a:ext cx="5288883" cy="5160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40048AA8-8309-4120-9C03-E80409F58D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6241993" y="1266072"/>
            <a:ext cx="5432151" cy="4861026"/>
          </a:xfrm>
          <a:prstGeom prst="rect">
            <a:avLst/>
          </a:prstGeom>
        </p:spPr>
      </p:pic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4A94F04-280D-44C1-B92D-F1F1BFA11F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44058" r="4224" b="7351"/>
          <a:stretch/>
        </p:blipFill>
        <p:spPr>
          <a:xfrm>
            <a:off x="517858" y="1266072"/>
            <a:ext cx="5432151" cy="4861026"/>
          </a:xfrm>
          <a:prstGeom prst="rect">
            <a:avLst/>
          </a:prstGeom>
        </p:spPr>
      </p:pic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14CF85D3-F165-43F1-9422-5BBC0A6E3377}"/>
              </a:ext>
            </a:extLst>
          </p:cNvPr>
          <p:cNvSpPr txBox="1"/>
          <p:nvPr/>
        </p:nvSpPr>
        <p:spPr>
          <a:xfrm>
            <a:off x="4239192" y="154755"/>
            <a:ext cx="371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Segmentation des pages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71792" y="213024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2F17F2-C488-4306-8458-772C123A5696}"/>
              </a:ext>
            </a:extLst>
          </p:cNvPr>
          <p:cNvSpPr/>
          <p:nvPr/>
        </p:nvSpPr>
        <p:spPr>
          <a:xfrm>
            <a:off x="6381395" y="1687446"/>
            <a:ext cx="830179" cy="4126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10C3A-E392-48D3-9FAB-986FDD5030A9}"/>
              </a:ext>
            </a:extLst>
          </p:cNvPr>
          <p:cNvSpPr/>
          <p:nvPr/>
        </p:nvSpPr>
        <p:spPr>
          <a:xfrm>
            <a:off x="7211574" y="1350294"/>
            <a:ext cx="4307306" cy="46925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4BA764-1ECE-4C1C-90C9-6D386AAB24CE}"/>
              </a:ext>
            </a:extLst>
          </p:cNvPr>
          <p:cNvSpPr/>
          <p:nvPr/>
        </p:nvSpPr>
        <p:spPr>
          <a:xfrm>
            <a:off x="7211574" y="1655767"/>
            <a:ext cx="914400" cy="1034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A8F78C9-7D40-49DE-992C-9FA522BECA94}"/>
              </a:ext>
            </a:extLst>
          </p:cNvPr>
          <p:cNvSpPr txBox="1"/>
          <p:nvPr/>
        </p:nvSpPr>
        <p:spPr>
          <a:xfrm>
            <a:off x="6422168" y="1350294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D9FC3C-C0E3-4BC5-911D-B891A88F1335}"/>
              </a:ext>
            </a:extLst>
          </p:cNvPr>
          <p:cNvSpPr txBox="1"/>
          <p:nvPr/>
        </p:nvSpPr>
        <p:spPr>
          <a:xfrm>
            <a:off x="10844064" y="1350294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B6FE80-496B-44E1-A424-4402644A6FB2}"/>
              </a:ext>
            </a:extLst>
          </p:cNvPr>
          <p:cNvSpPr/>
          <p:nvPr/>
        </p:nvSpPr>
        <p:spPr>
          <a:xfrm>
            <a:off x="688997" y="1320821"/>
            <a:ext cx="5187836" cy="47220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26C0FD0-3E5E-43EB-BF34-3A84442E906C}"/>
              </a:ext>
            </a:extLst>
          </p:cNvPr>
          <p:cNvSpPr txBox="1"/>
          <p:nvPr/>
        </p:nvSpPr>
        <p:spPr>
          <a:xfrm>
            <a:off x="682919" y="1321149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04ADB00-D3F1-478E-B5EA-06079FDBCBFA}"/>
              </a:ext>
            </a:extLst>
          </p:cNvPr>
          <p:cNvSpPr txBox="1"/>
          <p:nvPr/>
        </p:nvSpPr>
        <p:spPr>
          <a:xfrm>
            <a:off x="2932982" y="819064"/>
            <a:ext cx="632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Reconnaissance des zones de textes (typage et ordonnancement) </a:t>
            </a:r>
          </a:p>
        </p:txBody>
      </p:sp>
    </p:spTree>
    <p:extLst>
      <p:ext uri="{BB962C8B-B14F-4D97-AF65-F5344CB8AC3E}">
        <p14:creationId xmlns:p14="http://schemas.microsoft.com/office/powerpoint/2010/main" val="1882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2EE744A-94BF-4CE6-9089-B1A1CE1D3297}"/>
              </a:ext>
            </a:extLst>
          </p:cNvPr>
          <p:cNvSpPr txBox="1"/>
          <p:nvPr/>
        </p:nvSpPr>
        <p:spPr>
          <a:xfrm>
            <a:off x="3117524" y="176148"/>
            <a:ext cx="595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Choix du modèle de transcription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A7C62B8E-EF4A-4070-A8AC-05AE50DC7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3033" r="2295" b="2713"/>
          <a:stretch/>
        </p:blipFill>
        <p:spPr>
          <a:xfrm>
            <a:off x="375195" y="899763"/>
            <a:ext cx="4744500" cy="2891600"/>
          </a:xfrm>
          <a:prstGeom prst="rect">
            <a:avLst/>
          </a:prstGeom>
        </p:spPr>
      </p:pic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BE327793-A1E1-4021-9EA8-2E1476BFB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1353"/>
              </p:ext>
            </p:extLst>
          </p:nvPr>
        </p:nvGraphicFramePr>
        <p:xfrm>
          <a:off x="5762901" y="4167907"/>
          <a:ext cx="6007100" cy="199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700">
                  <a:extLst>
                    <a:ext uri="{9D8B030D-6E8A-4147-A177-3AD203B41FA5}">
                      <a16:colId xmlns:a16="http://schemas.microsoft.com/office/drawing/2014/main" val="2617989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3892749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5605494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211019949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3.0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4.0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Noscemus 5.0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778864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mots entraînés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448 464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541 611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607 837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7244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Nombre de lignes entraînées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66 575</a:t>
                      </a:r>
                      <a:endParaRPr lang="fr-FR" sz="18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81 555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92 476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C5A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7859"/>
                  </a:ext>
                </a:extLst>
              </a:tr>
            </a:tbl>
          </a:graphicData>
        </a:graphic>
      </p:graphicFrame>
      <p:sp>
        <p:nvSpPr>
          <p:cNvPr id="37" name="ZoneTexte 36">
            <a:extLst>
              <a:ext uri="{FF2B5EF4-FFF2-40B4-BE49-F238E27FC236}">
                <a16:creationId xmlns:a16="http://schemas.microsoft.com/office/drawing/2014/main" id="{E093982A-09E5-4818-B6AE-E2F3AF9CC02A}"/>
              </a:ext>
            </a:extLst>
          </p:cNvPr>
          <p:cNvSpPr txBox="1"/>
          <p:nvPr/>
        </p:nvSpPr>
        <p:spPr>
          <a:xfrm>
            <a:off x="5554903" y="3023791"/>
            <a:ext cx="6329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Technologie de </a:t>
            </a:r>
            <a:r>
              <a:rPr lang="fr-FR" b="1" dirty="0"/>
              <a:t>type mixte </a:t>
            </a:r>
            <a:r>
              <a:rPr lang="fr-F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apports des imprimés (</a:t>
            </a:r>
            <a:r>
              <a:rPr lang="fr-FR" i="1" dirty="0" err="1"/>
              <a:t>Computational</a:t>
            </a:r>
            <a:r>
              <a:rPr lang="fr-FR" i="1" dirty="0"/>
              <a:t> Intelligence </a:t>
            </a:r>
            <a:r>
              <a:rPr lang="fr-FR" i="1" dirty="0" err="1"/>
              <a:t>Technology</a:t>
            </a:r>
            <a:r>
              <a:rPr lang="fr-FR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 des manuscrits (</a:t>
            </a:r>
            <a:r>
              <a:rPr lang="fr-FR" i="1" dirty="0" err="1"/>
              <a:t>Handwritten</a:t>
            </a:r>
            <a:r>
              <a:rPr lang="fr-FR" i="1" dirty="0"/>
              <a:t> </a:t>
            </a:r>
            <a:r>
              <a:rPr lang="fr-FR" i="1" dirty="0" err="1"/>
              <a:t>Text</a:t>
            </a:r>
            <a:r>
              <a:rPr lang="fr-FR" i="1" dirty="0"/>
              <a:t> Recognition</a:t>
            </a:r>
            <a:r>
              <a:rPr lang="fr-FR" dirty="0"/>
              <a:t>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D67B9E1-83A6-4BE2-88B9-D90138C11413}"/>
              </a:ext>
            </a:extLst>
          </p:cNvPr>
          <p:cNvSpPr txBox="1"/>
          <p:nvPr/>
        </p:nvSpPr>
        <p:spPr>
          <a:xfrm>
            <a:off x="283122" y="4167907"/>
            <a:ext cx="52717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Modèle entraîné par Stefan </a:t>
            </a:r>
            <a:r>
              <a:rPr lang="fr-FR" dirty="0" err="1"/>
              <a:t>Zathammer</a:t>
            </a:r>
            <a:r>
              <a:rPr lang="fr-FR" dirty="0"/>
              <a:t> dans le cadre du projet </a:t>
            </a:r>
            <a:r>
              <a:rPr lang="fr-FR" cap="small" dirty="0">
                <a:hlinkClick r:id="rId4"/>
              </a:rPr>
              <a:t>Noscemus</a:t>
            </a:r>
            <a:r>
              <a:rPr lang="fr-FR" dirty="0"/>
              <a:t> financé par le Conseil européen de la recherche (ERC) dans le cadre du programme Horizon 2020. Il est capable de lire des </a:t>
            </a:r>
            <a:r>
              <a:rPr lang="fr-FR" b="1" dirty="0"/>
              <a:t>textes néo-latins </a:t>
            </a:r>
            <a:r>
              <a:rPr lang="fr-FR" dirty="0"/>
              <a:t>imprimés en particulier ceux des XVe, XVIe, XVIIe et XVIIIe siècles. Les dernières versions incluent des imprimés grecs et latins des XVe et XIXe siècles.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FA0022A-B1B3-4DBF-BF06-6D5FCFAE9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8" b="93239"/>
          <a:stretch/>
        </p:blipFill>
        <p:spPr>
          <a:xfrm>
            <a:off x="6488038" y="2027999"/>
            <a:ext cx="4242646" cy="31379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7B5F1072-D225-488C-9B6E-72F511831031}"/>
              </a:ext>
            </a:extLst>
          </p:cNvPr>
          <p:cNvSpPr txBox="1"/>
          <p:nvPr/>
        </p:nvSpPr>
        <p:spPr>
          <a:xfrm>
            <a:off x="6383606" y="2327296"/>
            <a:ext cx="474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dirty="0"/>
              <a:t>Οἷνος, </a:t>
            </a:r>
            <a:r>
              <a:rPr lang="fr-FR" sz="1800" b="1" dirty="0" err="1"/>
              <a:t>vinum</a:t>
            </a:r>
            <a:r>
              <a:rPr lang="fr-FR" sz="1800" dirty="0"/>
              <a:t>. Est </a:t>
            </a:r>
            <a:r>
              <a:rPr lang="fr-FR" sz="1800" dirty="0" err="1"/>
              <a:t>vuae</a:t>
            </a:r>
            <a:r>
              <a:rPr lang="fr-FR" sz="1800" dirty="0"/>
              <a:t> </a:t>
            </a:r>
            <a:r>
              <a:rPr lang="fr-FR" sz="1800" dirty="0" err="1"/>
              <a:t>succus</a:t>
            </a:r>
            <a:r>
              <a:rPr lang="fr-FR" sz="1800" dirty="0"/>
              <a:t> </a:t>
            </a:r>
            <a:r>
              <a:rPr lang="fr-FR" sz="1800" dirty="0" err="1"/>
              <a:t>feruendo</a:t>
            </a:r>
            <a:r>
              <a:rPr lang="fr-FR" sz="1800" dirty="0"/>
              <a:t> </a:t>
            </a:r>
            <a:r>
              <a:rPr lang="fr-FR" sz="1800" dirty="0" err="1"/>
              <a:t>coctus</a:t>
            </a:r>
            <a:r>
              <a:rPr lang="fr-FR" sz="1800" dirty="0"/>
              <a:t>. 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FD137E7-1628-4AD3-9014-2481B98D71F9}"/>
              </a:ext>
            </a:extLst>
          </p:cNvPr>
          <p:cNvSpPr txBox="1"/>
          <p:nvPr/>
        </p:nvSpPr>
        <p:spPr>
          <a:xfrm>
            <a:off x="5702609" y="883415"/>
            <a:ext cx="621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transcription sous Transkribus de l’article « </a:t>
            </a:r>
            <a:r>
              <a:rPr lang="el-GR" sz="1800" b="1" dirty="0"/>
              <a:t>Οἷνος</a:t>
            </a:r>
            <a:r>
              <a:rPr lang="fr-FR" sz="1800" dirty="0"/>
              <a:t> »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6F465B2-2D4F-49C6-A55B-26792E02BC3F}"/>
              </a:ext>
            </a:extLst>
          </p:cNvPr>
          <p:cNvSpPr txBox="1"/>
          <p:nvPr/>
        </p:nvSpPr>
        <p:spPr>
          <a:xfrm>
            <a:off x="5702609" y="1199448"/>
            <a:ext cx="59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1622, 443.</a:t>
            </a:r>
          </a:p>
        </p:txBody>
      </p:sp>
    </p:spTree>
    <p:extLst>
      <p:ext uri="{BB962C8B-B14F-4D97-AF65-F5344CB8AC3E}">
        <p14:creationId xmlns:p14="http://schemas.microsoft.com/office/powerpoint/2010/main" val="27757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F4B6F85-27D2-4222-86FC-2A8E5EF431A3}"/>
              </a:ext>
            </a:extLst>
          </p:cNvPr>
          <p:cNvSpPr txBox="1"/>
          <p:nvPr/>
        </p:nvSpPr>
        <p:spPr>
          <a:xfrm>
            <a:off x="1322826" y="882147"/>
            <a:ext cx="454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Extrait de la première page du </a:t>
            </a:r>
            <a:r>
              <a:rPr lang="fr-FR" i="1" dirty="0"/>
              <a:t>Thévenin </a:t>
            </a:r>
            <a:r>
              <a:rPr lang="fr-FR" dirty="0"/>
              <a:t>(1658)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C056B1-B9B1-40DE-8839-049BB08EC0AA}"/>
              </a:ext>
            </a:extLst>
          </p:cNvPr>
          <p:cNvSpPr txBox="1"/>
          <p:nvPr/>
        </p:nvSpPr>
        <p:spPr>
          <a:xfrm>
            <a:off x="7397730" y="882148"/>
            <a:ext cx="43674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Formes de base du schéma</a:t>
            </a:r>
            <a:br>
              <a:rPr lang="fr-FR" dirty="0"/>
            </a:br>
            <a:r>
              <a:rPr lang="fr-FR" dirty="0"/>
              <a:t>Balise &lt;pb&gt;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&lt;n&gt; : numéro de page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&lt;facs&gt; : url pointant vers l’image de page dans Medica</a:t>
            </a:r>
          </a:p>
          <a:p>
            <a:r>
              <a:rPr lang="fr-FR" dirty="0"/>
              <a:t>Balise &lt;entry&gt;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xml:id</a:t>
            </a:r>
            <a:r>
              <a:rPr lang="fr-FR" dirty="0"/>
              <a:t>&gt; : la vedette est placée en identifiant</a:t>
            </a:r>
          </a:p>
          <a:p>
            <a:r>
              <a:rPr lang="fr-FR" dirty="0"/>
              <a:t>Balise &lt;</a:t>
            </a:r>
            <a:r>
              <a:rPr lang="fr-FR" dirty="0" err="1"/>
              <a:t>form</a:t>
            </a:r>
            <a:r>
              <a:rPr lang="fr-FR" dirty="0"/>
              <a:t>&gt; : vedette</a:t>
            </a:r>
          </a:p>
          <a:p>
            <a:pPr marL="285750" indent="-285750">
              <a:buFontTx/>
              <a:buChar char="-"/>
            </a:pPr>
            <a:r>
              <a:rPr lang="fr-FR" dirty="0"/>
              <a:t>Associée à une balise &lt;</a:t>
            </a:r>
            <a:r>
              <a:rPr lang="fr-FR" dirty="0" err="1"/>
              <a:t>orth</a:t>
            </a:r>
            <a:r>
              <a:rPr lang="fr-FR" dirty="0"/>
              <a:t>&gt; : variantes orthographiques et synonymies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Attribut &lt;</a:t>
            </a:r>
            <a:r>
              <a:rPr lang="fr-FR" dirty="0" err="1"/>
              <a:t>xml:lang</a:t>
            </a:r>
            <a:r>
              <a:rPr lang="fr-FR" dirty="0"/>
              <a:t>&gt; : spécification de la langue sous la forme d’un code ISO 639-3</a:t>
            </a:r>
          </a:p>
          <a:p>
            <a:r>
              <a:rPr lang="fr-FR" dirty="0"/>
              <a:t>Balise &lt;</a:t>
            </a:r>
            <a:r>
              <a:rPr lang="fr-FR" dirty="0" err="1"/>
              <a:t>sense</a:t>
            </a:r>
            <a:r>
              <a:rPr lang="fr-FR" dirty="0"/>
              <a:t>&gt; : définitions</a:t>
            </a:r>
          </a:p>
          <a:p>
            <a:br>
              <a:rPr lang="fr-FR" dirty="0"/>
            </a:br>
            <a:r>
              <a:rPr lang="fr-FR" b="1" dirty="0"/>
              <a:t>Formes complémentaires</a:t>
            </a:r>
          </a:p>
          <a:p>
            <a:r>
              <a:rPr lang="fr-FR" dirty="0"/>
              <a:t>Balise &lt;</a:t>
            </a:r>
            <a:r>
              <a:rPr lang="fr-FR" dirty="0" err="1"/>
              <a:t>foreign</a:t>
            </a:r>
            <a:r>
              <a:rPr lang="fr-FR" dirty="0"/>
              <a:t>&gt; : traductions</a:t>
            </a:r>
            <a:br>
              <a:rPr lang="fr-FR" dirty="0"/>
            </a:br>
            <a:r>
              <a:rPr lang="fr-FR" dirty="0"/>
              <a:t>Balise &lt;</a:t>
            </a:r>
            <a:r>
              <a:rPr lang="fr-FR" dirty="0" err="1"/>
              <a:t>term</a:t>
            </a:r>
            <a:r>
              <a:rPr lang="fr-FR" dirty="0"/>
              <a:t>&gt; : locutions</a:t>
            </a:r>
          </a:p>
          <a:p>
            <a:r>
              <a:rPr lang="fr-FR" dirty="0"/>
              <a:t>Balise &lt;</a:t>
            </a:r>
            <a:r>
              <a:rPr lang="fr-FR" dirty="0" err="1"/>
              <a:t>ref</a:t>
            </a:r>
            <a:r>
              <a:rPr lang="fr-FR" dirty="0"/>
              <a:t>&gt; : renvois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3B93B39-E2D0-4CC2-A664-C22EBD4BE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2" y="1718780"/>
            <a:ext cx="6704257" cy="4140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62ACB9-A54E-4967-9E30-92513BAAF8A6}"/>
              </a:ext>
            </a:extLst>
          </p:cNvPr>
          <p:cNvSpPr txBox="1"/>
          <p:nvPr/>
        </p:nvSpPr>
        <p:spPr>
          <a:xfrm>
            <a:off x="4383348" y="191208"/>
            <a:ext cx="342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Balisage XML-TEI </a:t>
            </a:r>
          </a:p>
        </p:txBody>
      </p:sp>
    </p:spTree>
    <p:extLst>
      <p:ext uri="{BB962C8B-B14F-4D97-AF65-F5344CB8AC3E}">
        <p14:creationId xmlns:p14="http://schemas.microsoft.com/office/powerpoint/2010/main" val="35168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071752" y="5455610"/>
            <a:ext cx="478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755D4C"/>
                </a:solidFill>
                <a:hlinkClick r:id="rId2"/>
              </a:rPr>
              <a:t>ana.chambat@gmail.com</a:t>
            </a:r>
            <a:endParaRPr lang="fr-FR" dirty="0">
              <a:solidFill>
                <a:srgbClr val="755D4C"/>
              </a:solidFill>
            </a:endParaRPr>
          </a:p>
          <a:p>
            <a:pPr algn="r"/>
            <a:r>
              <a:rPr lang="fr-FR" dirty="0">
                <a:solidFill>
                  <a:srgbClr val="755D4C"/>
                </a:solidFill>
                <a:hlinkClick r:id="rId3"/>
              </a:rPr>
              <a:t>taaffe.cahal@orange.fr</a:t>
            </a:r>
            <a:r>
              <a:rPr lang="fr-FR" dirty="0">
                <a:solidFill>
                  <a:srgbClr val="755D4C"/>
                </a:solidFill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8DFFB1E-2105-45CB-AA44-EF118AD263C9}"/>
              </a:ext>
            </a:extLst>
          </p:cNvPr>
          <p:cNvSpPr txBox="1"/>
          <p:nvPr/>
        </p:nvSpPr>
        <p:spPr>
          <a:xfrm>
            <a:off x="1577008" y="940904"/>
            <a:ext cx="49353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De nouvelles techniques, de nouvelles méthodes qui nécessitent une adaptation.</a:t>
            </a:r>
          </a:p>
          <a:p>
            <a:r>
              <a:rPr lang="fr-FR" dirty="0"/>
              <a:t>- Chaque dictionnaire peut être interopérable.</a:t>
            </a:r>
          </a:p>
          <a:p>
            <a:r>
              <a:rPr lang="fr-FR" dirty="0"/>
              <a:t>- Créer des systèmes.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  <a:p>
            <a:r>
              <a:rPr lang="fr-FR" dirty="0"/>
              <a:t>- Définition </a:t>
            </a:r>
            <a:r>
              <a:rPr lang="fr-FR" b="1" dirty="0" err="1"/>
              <a:t>Encyclopaedia</a:t>
            </a:r>
            <a:endParaRPr lang="fr-FR" b="1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C8BC8A0-0B8A-4C25-A580-839ED52F8CEC}"/>
              </a:ext>
            </a:extLst>
          </p:cNvPr>
          <p:cNvSpPr txBox="1"/>
          <p:nvPr/>
        </p:nvSpPr>
        <p:spPr>
          <a:xfrm>
            <a:off x="4748314" y="270488"/>
            <a:ext cx="269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1189489" y="733467"/>
            <a:ext cx="102513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755D4C"/>
                </a:solidFill>
              </a:rPr>
              <a:t>1 – Genèse du projet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Quelques repères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Objectifs initiaux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Premiers arbitrages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2 – Du repérage à la présentation des données: questions et enjeux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Granularité des données: structuration et encodage</a:t>
            </a:r>
          </a:p>
          <a:p>
            <a:pPr marL="971550" lvl="1" indent="-514350">
              <a:buAutoNum type="alphaLcParenR"/>
            </a:pPr>
            <a:r>
              <a:rPr lang="fr-FR" sz="2800" dirty="0"/>
              <a:t>Conception de l’interface</a:t>
            </a:r>
            <a:br>
              <a:rPr lang="fr-FR" sz="2800" dirty="0"/>
            </a:br>
            <a:endParaRPr lang="fr-FR" sz="2800" dirty="0"/>
          </a:p>
          <a:p>
            <a:r>
              <a:rPr lang="fr-FR" sz="2800" b="1" dirty="0"/>
              <a:t>3 – Pistes de recherche ouvertes par les nouvelles données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De nouvelles données pour de nouvelles recherches</a:t>
            </a:r>
          </a:p>
          <a:p>
            <a:pPr marL="971550" lvl="1" indent="-514350">
              <a:buFontTx/>
              <a:buAutoNum type="alphaLcParenR"/>
            </a:pPr>
            <a:r>
              <a:rPr lang="fr-FR" sz="2800" dirty="0"/>
              <a:t>Étude de cas : le renouvellement du vocabulaire médical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E673A1C-A58D-4C2F-93B5-99431169956F}"/>
              </a:ext>
            </a:extLst>
          </p:cNvPr>
          <p:cNvSpPr txBox="1"/>
          <p:nvPr/>
        </p:nvSpPr>
        <p:spPr>
          <a:xfrm>
            <a:off x="3712583" y="493026"/>
            <a:ext cx="4766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La matérialité des manuscrits</a:t>
            </a:r>
          </a:p>
        </p:txBody>
      </p:sp>
    </p:spTree>
    <p:extLst>
      <p:ext uri="{BB962C8B-B14F-4D97-AF65-F5344CB8AC3E}">
        <p14:creationId xmlns:p14="http://schemas.microsoft.com/office/powerpoint/2010/main" val="2480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359207" y="173679"/>
            <a:ext cx="7473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fr-FR" sz="28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Donner à voir les liens établis par les dictionnaires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75195" y="899278"/>
            <a:ext cx="311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Variantes orthographiques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00301" y="6085532"/>
            <a:ext cx="391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+ Autres (« Tristan, v. Iseut »)…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375195" y="1780185"/>
            <a:ext cx="494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Synonymes (au sein d’une même langue)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095999" y="2458248"/>
            <a:ext cx="5730992" cy="198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1° les relations entre les mots sont indiquées par:</a:t>
            </a:r>
          </a:p>
          <a:p>
            <a:pPr defTabSz="179705"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la typographie (blanc, point, virgule, parenthèses, 	crochets, italiques, barre droite…)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– un élément verbal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qui explicite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(« synonyme »)</a:t>
            </a:r>
          </a:p>
          <a:p>
            <a:pPr>
              <a:lnSpc>
                <a:spcPts val="3000"/>
              </a:lnSpc>
              <a:tabLst>
                <a:tab pos="177800" algn="l"/>
              </a:tabLst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	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ou non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 (« ou », « voir… ») </a:t>
            </a:r>
            <a:r>
              <a:rPr lang="fr-FR" sz="2000" b="1" u="sng" dirty="0">
                <a:solidFill>
                  <a:srgbClr val="413D40"/>
                </a:solidFill>
                <a:latin typeface="Calibri" panose="020F0502020204030204"/>
              </a:rPr>
              <a:t>le type de relation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6952343" y="4744640"/>
            <a:ext cx="4627539" cy="1602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2° la même relation peut être caractérisée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de plusieurs manières différentes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selon les dictionnaires</a:t>
            </a:r>
          </a:p>
          <a:p>
            <a:pPr>
              <a:lnSpc>
                <a:spcPts val="3000"/>
              </a:lnSpc>
            </a:pPr>
            <a:r>
              <a:rPr lang="fr-FR" sz="2000" dirty="0">
                <a:solidFill>
                  <a:srgbClr val="413D40"/>
                </a:solidFill>
              </a:rPr>
              <a:t>– </a:t>
            </a:r>
            <a:r>
              <a:rPr lang="fr-FR" sz="2000" b="1" dirty="0">
                <a:solidFill>
                  <a:srgbClr val="413D40"/>
                </a:solidFill>
                <a:latin typeface="Calibri" panose="020F0502020204030204"/>
              </a:rPr>
              <a:t>au sein d’un même dictionnaire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75195" y="4544585"/>
            <a:ext cx="606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55D4C"/>
                </a:solidFill>
              </a:rPr>
              <a:t>Correspondance (entre termes de différentes langues)</a:t>
            </a:r>
            <a:endParaRPr lang="fr-FR" sz="2000" dirty="0">
              <a:solidFill>
                <a:srgbClr val="755D4C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324567" y="1066173"/>
            <a:ext cx="5483881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vedettes et juste après les vedettes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dans les corps d’articles</a:t>
            </a:r>
          </a:p>
          <a:p>
            <a:pPr>
              <a:lnSpc>
                <a:spcPts val="3000"/>
              </a:lnSpc>
            </a:pPr>
            <a:r>
              <a:rPr lang="fr-FR" sz="2000" b="1" dirty="0">
                <a:solidFill>
                  <a:srgbClr val="413D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à la fin des volumes (index et glossaires)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4D1BB7C-F305-45D5-A9FA-74B31C05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1" y="4120947"/>
            <a:ext cx="2381582" cy="2667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451E4C5-2BEA-482D-B153-03427A4D9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9" b="59792"/>
          <a:stretch/>
        </p:blipFill>
        <p:spPr>
          <a:xfrm>
            <a:off x="457568" y="3150678"/>
            <a:ext cx="5220429" cy="76799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493FE1C-E8AD-43B6-9934-C37804AB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68" y="2758911"/>
            <a:ext cx="4629796" cy="23815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43F5853-B305-40EA-9025-807B3AAD9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9" y="1416008"/>
            <a:ext cx="2229161" cy="2381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8C1AE659-BC62-4498-BEDD-EA6A669E0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1" y="4992379"/>
            <a:ext cx="4563112" cy="10002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93DCF98-0E4C-4CAA-972E-5A70A4D737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50" b="12526"/>
          <a:stretch/>
        </p:blipFill>
        <p:spPr>
          <a:xfrm>
            <a:off x="457568" y="2287969"/>
            <a:ext cx="3629532" cy="2692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9D146-8265-4000-9455-3F9BD40FF00E}"/>
              </a:ext>
            </a:extLst>
          </p:cNvPr>
          <p:cNvSpPr txBox="1"/>
          <p:nvPr/>
        </p:nvSpPr>
        <p:spPr>
          <a:xfrm>
            <a:off x="400355" y="3276815"/>
            <a:ext cx="5569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Bartolomeo Castelli,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Lexicon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medicum</a:t>
            </a:r>
            <a:r>
              <a:rPr lang="fr-FR" i="1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fr-FR" i="1" dirty="0" err="1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graeco-latinum</a:t>
            </a:r>
            <a:r>
              <a:rPr lang="fr-FR" dirty="0">
                <a:solidFill>
                  <a:prstClr val="black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1746 [1644], 538 et 744.</a:t>
            </a:r>
            <a:endParaRPr lang="fr-FR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35E8F6-6326-4BAB-9DB9-62DDB25D0C02}"/>
              </a:ext>
            </a:extLst>
          </p:cNvPr>
          <p:cNvSpPr txBox="1"/>
          <p:nvPr/>
        </p:nvSpPr>
        <p:spPr>
          <a:xfrm>
            <a:off x="381000" y="841438"/>
            <a:ext cx="4943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Jean De </a:t>
            </a:r>
            <a:r>
              <a:rPr lang="fr-FR" dirty="0" err="1"/>
              <a:t>Gorris</a:t>
            </a:r>
            <a:r>
              <a:rPr lang="fr-FR" dirty="0"/>
              <a:t>, </a:t>
            </a:r>
            <a:r>
              <a:rPr lang="fr-FR" i="1" dirty="0" err="1"/>
              <a:t>Definitionum</a:t>
            </a:r>
            <a:r>
              <a:rPr lang="fr-FR" i="1" dirty="0"/>
              <a:t> </a:t>
            </a:r>
            <a:r>
              <a:rPr lang="fr-FR" i="1" dirty="0" err="1"/>
              <a:t>medicarum</a:t>
            </a:r>
            <a:r>
              <a:rPr lang="fr-FR" i="1" dirty="0"/>
              <a:t> </a:t>
            </a:r>
            <a:r>
              <a:rPr lang="fr-FR" i="1" dirty="0" err="1"/>
              <a:t>libri</a:t>
            </a:r>
            <a:r>
              <a:rPr lang="fr-FR" i="1" dirty="0"/>
              <a:t> XXIIII, </a:t>
            </a:r>
            <a:r>
              <a:rPr lang="fr-FR" dirty="0"/>
              <a:t>1622 [1601], 443 [443-444].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7D85869-7A2C-437E-9A5E-6FE2DF331198}"/>
              </a:ext>
            </a:extLst>
          </p:cNvPr>
          <p:cNvSpPr txBox="1"/>
          <p:nvPr/>
        </p:nvSpPr>
        <p:spPr>
          <a:xfrm>
            <a:off x="5430180" y="803076"/>
            <a:ext cx="63664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>
                <a:cs typeface="Helvetica" panose="020B0604020202020204" pitchFamily="34" charset="0"/>
              </a:rPr>
              <a:t>Robert James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i="1" dirty="0" err="1">
                <a:cs typeface="Helvetica" panose="020B0604020202020204" pitchFamily="34" charset="0"/>
              </a:rPr>
              <a:t>Dictionnaire</a:t>
            </a:r>
            <a:r>
              <a:rPr lang="nl-NL" sz="1800" i="1" dirty="0">
                <a:cs typeface="Helvetica" panose="020B0604020202020204" pitchFamily="34" charset="0"/>
              </a:rPr>
              <a:t> </a:t>
            </a:r>
            <a:r>
              <a:rPr lang="nl-NL" sz="1800" i="1" dirty="0" err="1">
                <a:cs typeface="Helvetica" panose="020B0604020202020204" pitchFamily="34" charset="0"/>
              </a:rPr>
              <a:t>universel</a:t>
            </a:r>
            <a:r>
              <a:rPr lang="nl-NL" sz="1800" i="1" dirty="0">
                <a:cs typeface="Helvetica" panose="020B0604020202020204" pitchFamily="34" charset="0"/>
              </a:rPr>
              <a:t> de médecine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traduit</a:t>
            </a:r>
            <a:r>
              <a:rPr lang="nl-NL" sz="1800" dirty="0">
                <a:cs typeface="Helvetica" panose="020B0604020202020204" pitchFamily="34" charset="0"/>
              </a:rPr>
              <a:t> de </a:t>
            </a:r>
            <a:r>
              <a:rPr lang="nl-NL" sz="1800" dirty="0" err="1">
                <a:cs typeface="Helvetica" panose="020B0604020202020204" pitchFamily="34" charset="0"/>
              </a:rPr>
              <a:t>l’anglais</a:t>
            </a:r>
            <a:r>
              <a:rPr lang="nl-NL" sz="1800" dirty="0">
                <a:cs typeface="Helvetica" panose="020B0604020202020204" pitchFamily="34" charset="0"/>
              </a:rPr>
              <a:t> par </a:t>
            </a:r>
            <a:r>
              <a:rPr lang="nl-NL" sz="1800" dirty="0" err="1">
                <a:cs typeface="Helvetica" panose="020B0604020202020204" pitchFamily="34" charset="0"/>
              </a:rPr>
              <a:t>Diderot</a:t>
            </a:r>
            <a:r>
              <a:rPr lang="nl-NL" sz="1800" dirty="0">
                <a:cs typeface="Helvetica" panose="020B0604020202020204" pitchFamily="34" charset="0"/>
              </a:rPr>
              <a:t>, </a:t>
            </a:r>
            <a:r>
              <a:rPr lang="nl-NL" sz="1800" dirty="0" err="1">
                <a:cs typeface="Helvetica" panose="020B0604020202020204" pitchFamily="34" charset="0"/>
              </a:rPr>
              <a:t>Eidous</a:t>
            </a:r>
            <a:r>
              <a:rPr lang="nl-NL" sz="1800" dirty="0">
                <a:cs typeface="Helvetica" panose="020B0604020202020204" pitchFamily="34" charset="0"/>
              </a:rPr>
              <a:t> et Toussaint, 1748, v.6, </a:t>
            </a:r>
            <a:r>
              <a:rPr lang="nl-NL" dirty="0">
                <a:cs typeface="Helvetica" panose="020B0604020202020204" pitchFamily="34" charset="0"/>
              </a:rPr>
              <a:t>657 [657-684].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47FF496-4DEE-46D5-BE90-C08E9C353D4C}"/>
              </a:ext>
            </a:extLst>
          </p:cNvPr>
          <p:cNvSpPr txBox="1"/>
          <p:nvPr/>
        </p:nvSpPr>
        <p:spPr>
          <a:xfrm>
            <a:off x="3544738" y="153651"/>
            <a:ext cx="51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800" dirty="0"/>
              <a:t>Exemple de l’article « </a:t>
            </a:r>
            <a:r>
              <a:rPr lang="el-GR" sz="2800" b="1" dirty="0"/>
              <a:t>Οἷνος</a:t>
            </a:r>
            <a:r>
              <a:rPr lang="fr-FR" sz="2800" dirty="0"/>
              <a:t> »  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B9564AD-8C9F-4A1D-A502-35BBDC93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80" y="5877241"/>
            <a:ext cx="3467400" cy="2743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3A440B38-65D2-4B8B-B8A7-F0856A4B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4006015"/>
            <a:ext cx="5291731" cy="1693932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2CCAE3D5-41E6-476B-B863-D3ECADC5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55" y="1567516"/>
            <a:ext cx="4924212" cy="1645957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5901025B-8FF9-4ACB-B831-8D908E8B7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5113" r="1393"/>
          <a:stretch/>
        </p:blipFill>
        <p:spPr>
          <a:xfrm>
            <a:off x="5692086" y="1581168"/>
            <a:ext cx="6012945" cy="1995759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C462E626-9B59-4F81-9D46-1D371F0CE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99" y="3708688"/>
            <a:ext cx="4710909" cy="2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5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676F7-6B48-6772-C7D7-40523DC0A4A0}"/>
              </a:ext>
            </a:extLst>
          </p:cNvPr>
          <p:cNvSpPr txBox="1"/>
          <p:nvPr/>
        </p:nvSpPr>
        <p:spPr>
          <a:xfrm>
            <a:off x="288099" y="2599151"/>
            <a:ext cx="2536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 artificiel un programme basé sur le modèle des neurones, qui permet la reconnaissance et l’</a:t>
            </a:r>
            <a:r>
              <a:rPr lang="fr-FR" dirty="0" err="1"/>
              <a:t>apprentisage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0563D-D851-2B45-3F34-1F0C62026719}"/>
              </a:ext>
            </a:extLst>
          </p:cNvPr>
          <p:cNvSpPr txBox="1"/>
          <p:nvPr/>
        </p:nvSpPr>
        <p:spPr>
          <a:xfrm>
            <a:off x="2079722" y="443138"/>
            <a:ext cx="84708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L’instrument technique: </a:t>
            </a:r>
          </a:p>
          <a:p>
            <a:pPr algn="ctr"/>
            <a:r>
              <a:rPr kumimoji="0" lang="fr-FR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La </a:t>
            </a:r>
            <a:r>
              <a:rPr kumimoji="0" lang="en-GB" sz="28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ea typeface="+mn-ea"/>
                <a:cs typeface="+mn-cs"/>
              </a:rPr>
              <a:t>r</a:t>
            </a:r>
            <a:r>
              <a:rPr lang="en-GB" sz="2800" dirty="0" err="1"/>
              <a:t>econnaissance</a:t>
            </a:r>
            <a:r>
              <a:rPr lang="en-GB" sz="2800" dirty="0"/>
              <a:t> </a:t>
            </a:r>
            <a:r>
              <a:rPr lang="en-GB" sz="2800" dirty="0" err="1"/>
              <a:t>optique</a:t>
            </a:r>
            <a:r>
              <a:rPr lang="en-GB" sz="2800" dirty="0"/>
              <a:t> de </a:t>
            </a:r>
            <a:r>
              <a:rPr lang="en-GB" sz="2800" dirty="0" err="1"/>
              <a:t>caractères</a:t>
            </a:r>
            <a:endParaRPr lang="en-GB" sz="2800" dirty="0"/>
          </a:p>
          <a:p>
            <a:endParaRPr kumimoji="0" lang="fr-FR" sz="18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0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6" name="Picture 1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69DD80-E246-C95F-628D-B13FC337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64" y="475333"/>
            <a:ext cx="3626524" cy="5624185"/>
          </a:xfrm>
          <a:prstGeom prst="rect">
            <a:avLst/>
          </a:prstGeom>
        </p:spPr>
      </p:pic>
      <p:pic>
        <p:nvPicPr>
          <p:cNvPr id="18" name="Picture 17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186532E1-8705-37E3-3FD3-B99B6AFF8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5" y="475334"/>
            <a:ext cx="3466793" cy="562418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B82941-2D39-102F-6163-415F88678B10}"/>
              </a:ext>
            </a:extLst>
          </p:cNvPr>
          <p:cNvSpPr/>
          <p:nvPr/>
        </p:nvSpPr>
        <p:spPr>
          <a:xfrm>
            <a:off x="4922729" y="2455101"/>
            <a:ext cx="2442575" cy="7139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92D7E3-D25B-D651-295C-E90F0E5E266F}"/>
              </a:ext>
            </a:extLst>
          </p:cNvPr>
          <p:cNvSpPr txBox="1"/>
          <p:nvPr/>
        </p:nvSpPr>
        <p:spPr>
          <a:xfrm>
            <a:off x="4797468" y="3429000"/>
            <a:ext cx="2517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Après un nettoyage automatique et une reconnaissance des zones de textes, on doit repasser pour s’assurer que les colonnes soit bien </a:t>
            </a:r>
            <a:r>
              <a:rPr lang="fr-FR" dirty="0" err="1"/>
              <a:t>recconus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10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49311" y="3987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FC10E4-9361-4629-91FC-4C2BC2734AA7}"/>
              </a:ext>
            </a:extLst>
          </p:cNvPr>
          <p:cNvSpPr txBox="1"/>
          <p:nvPr/>
        </p:nvSpPr>
        <p:spPr>
          <a:xfrm>
            <a:off x="4462669" y="644217"/>
            <a:ext cx="326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Entraînement et problématiques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7DAF3E-7AC8-1763-7986-45511B0F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0" y="1899655"/>
            <a:ext cx="1046480" cy="1194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89D6BF-1605-483F-E896-C1EBE2BE6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86" y="3242325"/>
            <a:ext cx="1046480" cy="1194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ED76B6-B06C-CB82-E205-394CFE6C0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86" y="4704572"/>
            <a:ext cx="1266825" cy="1381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E922E9-14B9-B3D8-ED7E-1DA3D0FE503B}"/>
              </a:ext>
            </a:extLst>
          </p:cNvPr>
          <p:cNvSpPr txBox="1"/>
          <p:nvPr/>
        </p:nvSpPr>
        <p:spPr>
          <a:xfrm>
            <a:off x="2655518" y="4603315"/>
            <a:ext cx="1853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Latin: </a:t>
            </a:r>
          </a:p>
          <a:p>
            <a:r>
              <a:rPr lang="fr-FR" dirty="0"/>
              <a:t>Les S long </a:t>
            </a:r>
            <a:r>
              <a:rPr lang="en-GB" dirty="0"/>
              <a:t>et les possible ligature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8A9EC4-AC1C-1F85-B83D-156144D62ACD}"/>
              </a:ext>
            </a:extLst>
          </p:cNvPr>
          <p:cNvSpPr txBox="1"/>
          <p:nvPr/>
        </p:nvSpPr>
        <p:spPr>
          <a:xfrm>
            <a:off x="8680537" y="4603315"/>
            <a:ext cx="2544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Problèmes posé par l’alphabet Grec: </a:t>
            </a:r>
          </a:p>
          <a:p>
            <a:r>
              <a:rPr lang="en-GB" dirty="0"/>
              <a:t>Les ligature et les </a:t>
            </a:r>
            <a:r>
              <a:rPr lang="en-GB" dirty="0" err="1"/>
              <a:t>diacritiques</a:t>
            </a:r>
            <a:r>
              <a:rPr lang="en-GB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088DF6-A0EA-8F4F-E485-BC97D0B97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631" y="1773666"/>
            <a:ext cx="1036320" cy="11940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8AB0A5-7EA1-2258-8B92-9A29473D1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631" y="3242325"/>
            <a:ext cx="924560" cy="10972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934067E-F1A4-B7E1-9967-739D000F1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631" y="4792425"/>
            <a:ext cx="863600" cy="101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9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5876833" y="-219167"/>
            <a:ext cx="438334" cy="438334"/>
          </a:xfrm>
          <a:prstGeom prst="diamond">
            <a:avLst/>
          </a:prstGeom>
          <a:solidFill>
            <a:srgbClr val="755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/>
          <p:cNvSpPr/>
          <p:nvPr/>
        </p:nvSpPr>
        <p:spPr>
          <a:xfrm>
            <a:off x="6429099" y="-219167"/>
            <a:ext cx="438334" cy="438334"/>
          </a:xfrm>
          <a:prstGeom prst="diamond">
            <a:avLst/>
          </a:prstGeom>
          <a:solidFill>
            <a:srgbClr val="413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5324567" y="-219167"/>
            <a:ext cx="438334" cy="438334"/>
          </a:xfrm>
          <a:prstGeom prst="diamond">
            <a:avLst/>
          </a:prstGeom>
          <a:solidFill>
            <a:srgbClr val="C5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75195" y="6353846"/>
            <a:ext cx="1104532" cy="313802"/>
            <a:chOff x="5324567" y="6072413"/>
            <a:chExt cx="1542866" cy="438334"/>
          </a:xfrm>
        </p:grpSpPr>
        <p:sp>
          <p:nvSpPr>
            <p:cNvPr id="6" name="Diamond 5"/>
            <p:cNvSpPr/>
            <p:nvPr/>
          </p:nvSpPr>
          <p:spPr>
            <a:xfrm>
              <a:off x="5876833" y="6072413"/>
              <a:ext cx="438334" cy="438334"/>
            </a:xfrm>
            <a:prstGeom prst="diamond">
              <a:avLst/>
            </a:prstGeom>
            <a:solidFill>
              <a:srgbClr val="755D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6429099" y="6072413"/>
              <a:ext cx="438334" cy="438334"/>
            </a:xfrm>
            <a:prstGeom prst="diamond">
              <a:avLst/>
            </a:prstGeom>
            <a:solidFill>
              <a:srgbClr val="413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>
              <a:off x="5324567" y="6072413"/>
              <a:ext cx="438334" cy="438334"/>
            </a:xfrm>
            <a:prstGeom prst="diamond">
              <a:avLst/>
            </a:prstGeom>
            <a:solidFill>
              <a:srgbClr val="C5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1712686" y="6510747"/>
            <a:ext cx="104793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821745" y="173679"/>
            <a:ext cx="2548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Pré-traitements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72" y="1112422"/>
            <a:ext cx="2092630" cy="503975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532096" y="633155"/>
            <a:ext cx="34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Première page du </a:t>
            </a:r>
            <a:r>
              <a:rPr lang="fr-FR" i="1" dirty="0"/>
              <a:t>De </a:t>
            </a:r>
            <a:r>
              <a:rPr lang="fr-FR" i="1" dirty="0" err="1"/>
              <a:t>Gorris</a:t>
            </a:r>
            <a:r>
              <a:rPr lang="fr-FR" i="1" dirty="0"/>
              <a:t> </a:t>
            </a:r>
            <a:r>
              <a:rPr lang="fr-FR" dirty="0"/>
              <a:t>(1622)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7" y="1112422"/>
            <a:ext cx="3043553" cy="50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24" y="1112172"/>
            <a:ext cx="2122690" cy="504000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754880" y="742840"/>
            <a:ext cx="56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1)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025917" y="731520"/>
            <a:ext cx="51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2)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8478776" y="3534921"/>
            <a:ext cx="3579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Traitements appliqués à l’échelle d’un pixel</a:t>
            </a:r>
            <a:r>
              <a:rPr lang="fr-FR" dirty="0"/>
              <a:t>, la plupart ne sont pas visibles à l’œil nu, mais augmentent intrinsèquement la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qualité d’image</a:t>
            </a:r>
            <a:r>
              <a:rPr lang="fr-FR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du bruit.</a:t>
            </a:r>
          </a:p>
          <a:p>
            <a:pPr marL="285750" indent="-285750">
              <a:buFontTx/>
              <a:buChar char="-"/>
            </a:pPr>
            <a:r>
              <a:rPr lang="fr-FR" dirty="0"/>
              <a:t>Ajustement des niveaux de couleur, de la netteté et du contraste sans saturer les tons clairs ou les ombres.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540136" y="1113094"/>
            <a:ext cx="3517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Zoom sur la première colonne</a:t>
            </a:r>
          </a:p>
          <a:p>
            <a:pPr marL="342900" indent="-342900">
              <a:buAutoNum type="arabicParenR"/>
            </a:pPr>
            <a:r>
              <a:rPr lang="fr-FR" dirty="0"/>
              <a:t>Après le traitement d’image et l’application d’un script de détection d’entités (type ROI)</a:t>
            </a:r>
          </a:p>
          <a:p>
            <a:pPr marL="342900" indent="-342900">
              <a:buAutoNum type="arabicParenR"/>
            </a:pPr>
            <a:r>
              <a:rPr lang="fr-FR" dirty="0"/>
              <a:t>Après suppression des tâches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L’image est fin prête pour l’OCR.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877</Words>
  <Application>Microsoft Office PowerPoint</Application>
  <PresentationFormat>Widescreen</PresentationFormat>
  <Paragraphs>118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Anais Chambat</dc:creator>
  <cp:lastModifiedBy>Cahal Taaffe</cp:lastModifiedBy>
  <cp:revision>479</cp:revision>
  <dcterms:created xsi:type="dcterms:W3CDTF">2022-06-22T23:35:51Z</dcterms:created>
  <dcterms:modified xsi:type="dcterms:W3CDTF">2022-09-20T14:45:31Z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1036-11.1.0.9662</vt:lpwstr>
  </property>
  <property fmtid="{D5CDD505-2E9C-101B-9397-08002B2CF9AE}" pid="3" name="ICV">
    <vt:lpwstr/>
  </property>
</Properties>
</file>